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205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269538-BFC5-48BB-BEA1-D7AF1F385FD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51337A-31FA-4717-B2BF-9243F96D2B9B}">
      <dgm:prSet phldrT="[Text]"/>
      <dgm:spPr/>
      <dgm:t>
        <a:bodyPr/>
        <a:lstStyle/>
        <a:p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Why UX/UI Matters</a:t>
          </a:r>
        </a:p>
      </dgm:t>
    </dgm:pt>
    <dgm:pt modelId="{A9294D65-F371-46C8-A624-E557E9DF1A30}" type="parTrans" cxnId="{9E6BB655-7FE4-4F8D-B1D2-F885E60B8754}">
      <dgm:prSet/>
      <dgm:spPr/>
      <dgm:t>
        <a:bodyPr/>
        <a:lstStyle/>
        <a:p>
          <a:endParaRPr lang="en-US"/>
        </a:p>
      </dgm:t>
    </dgm:pt>
    <dgm:pt modelId="{6799645E-F42F-43D8-B2EA-A1377D84D0B3}" type="sibTrans" cxnId="{9E6BB655-7FE4-4F8D-B1D2-F885E60B8754}">
      <dgm:prSet/>
      <dgm:spPr/>
      <dgm:t>
        <a:bodyPr/>
        <a:lstStyle/>
        <a:p>
          <a:endParaRPr lang="en-US"/>
        </a:p>
      </dgm:t>
    </dgm:pt>
    <dgm:pt modelId="{A7F7584C-6CC5-40A2-9566-2842A5DEA97A}">
      <dgm:prSet phldrT="[Text]"/>
      <dgm:spPr/>
      <dgm:t>
        <a:bodyPr/>
        <a:lstStyle/>
        <a:p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Principles</a:t>
          </a:r>
        </a:p>
      </dgm:t>
    </dgm:pt>
    <dgm:pt modelId="{581272CD-5908-4C17-8E9B-8BF6DCE43C3E}" type="parTrans" cxnId="{F68422C1-CD34-4DED-AA4B-85EFFF4FE933}">
      <dgm:prSet/>
      <dgm:spPr/>
      <dgm:t>
        <a:bodyPr/>
        <a:lstStyle/>
        <a:p>
          <a:endParaRPr lang="en-US"/>
        </a:p>
      </dgm:t>
    </dgm:pt>
    <dgm:pt modelId="{C41ED6A4-512C-48AB-901D-671B73446005}" type="sibTrans" cxnId="{F68422C1-CD34-4DED-AA4B-85EFFF4FE933}">
      <dgm:prSet/>
      <dgm:spPr/>
      <dgm:t>
        <a:bodyPr/>
        <a:lstStyle/>
        <a:p>
          <a:endParaRPr lang="en-US"/>
        </a:p>
      </dgm:t>
    </dgm:pt>
    <dgm:pt modelId="{51A6936C-668E-4912-B1B4-BA2D45D3F624}">
      <dgm:prSet phldrT="[Text]"/>
      <dgm:spPr/>
      <dgm:t>
        <a:bodyPr/>
        <a:lstStyle/>
        <a:p>
          <a:r>
            <a:rPr lang="es-MX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UI </a:t>
          </a:r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Principles</a:t>
          </a:r>
          <a:endParaRPr lang="es-MX" noProof="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F7D40F1-9723-47F5-BFD2-340696378D49}" type="parTrans" cxnId="{000FE2BB-9FE6-4965-ADF5-E3E85B644286}">
      <dgm:prSet/>
      <dgm:spPr/>
      <dgm:t>
        <a:bodyPr/>
        <a:lstStyle/>
        <a:p>
          <a:endParaRPr lang="en-US"/>
        </a:p>
      </dgm:t>
    </dgm:pt>
    <dgm:pt modelId="{E68031D9-E3F9-439E-86FC-2A0A3A3988D0}" type="sibTrans" cxnId="{000FE2BB-9FE6-4965-ADF5-E3E85B644286}">
      <dgm:prSet/>
      <dgm:spPr/>
      <dgm:t>
        <a:bodyPr/>
        <a:lstStyle/>
        <a:p>
          <a:endParaRPr lang="en-US"/>
        </a:p>
      </dgm:t>
    </dgm:pt>
    <dgm:pt modelId="{928B5CB8-3545-4EE5-8BED-981D3C6157A5}">
      <dgm:prSet phldrT="[Text]"/>
      <dgm:spPr/>
      <dgm:t>
        <a:bodyPr/>
        <a:lstStyle/>
        <a:p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UX/UI Workflow in Software Design</a:t>
          </a:r>
        </a:p>
      </dgm:t>
    </dgm:pt>
    <dgm:pt modelId="{8452F8D0-82FD-4609-B6BD-446E31563D8A}" type="parTrans" cxnId="{085D3777-7996-4375-B5FB-BFD96D1BF9E4}">
      <dgm:prSet/>
      <dgm:spPr/>
      <dgm:t>
        <a:bodyPr/>
        <a:lstStyle/>
        <a:p>
          <a:endParaRPr lang="en-US"/>
        </a:p>
      </dgm:t>
    </dgm:pt>
    <dgm:pt modelId="{8EF545BA-8D8A-4813-A428-2F18D76E61FA}" type="sibTrans" cxnId="{085D3777-7996-4375-B5FB-BFD96D1BF9E4}">
      <dgm:prSet/>
      <dgm:spPr/>
      <dgm:t>
        <a:bodyPr/>
        <a:lstStyle/>
        <a:p>
          <a:endParaRPr lang="en-US"/>
        </a:p>
      </dgm:t>
    </dgm:pt>
    <dgm:pt modelId="{F430718B-1895-4404-A3EC-3B369C0CF7A1}">
      <dgm:prSet phldrT="[Text]"/>
      <dgm:spPr/>
      <dgm:t>
        <a:bodyPr/>
        <a:lstStyle/>
        <a:p>
          <a:r>
            <a:rPr lang="en-US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Common Pitfalls</a:t>
          </a:r>
        </a:p>
      </dgm:t>
    </dgm:pt>
    <dgm:pt modelId="{54630432-72E5-44B1-B522-EA0FD45E19D4}" type="parTrans" cxnId="{BE8954B6-B499-4BE7-AFE0-51DDF391F5BA}">
      <dgm:prSet/>
      <dgm:spPr/>
      <dgm:t>
        <a:bodyPr/>
        <a:lstStyle/>
        <a:p>
          <a:endParaRPr lang="en-US"/>
        </a:p>
      </dgm:t>
    </dgm:pt>
    <dgm:pt modelId="{298C6ED4-693D-401C-9419-FADCCDE47A9E}" type="sibTrans" cxnId="{BE8954B6-B499-4BE7-AFE0-51DDF391F5BA}">
      <dgm:prSet/>
      <dgm:spPr/>
      <dgm:t>
        <a:bodyPr/>
        <a:lstStyle/>
        <a:p>
          <a:endParaRPr lang="en-US"/>
        </a:p>
      </dgm:t>
    </dgm:pt>
    <dgm:pt modelId="{99FD7F24-5BB9-46E8-BB7C-4B477B73B815}" type="pres">
      <dgm:prSet presAssocID="{81269538-BFC5-48BB-BEA1-D7AF1F385FD5}" presName="Name0" presStyleCnt="0">
        <dgm:presLayoutVars>
          <dgm:dir/>
          <dgm:animLvl val="lvl"/>
          <dgm:resizeHandles val="exact"/>
        </dgm:presLayoutVars>
      </dgm:prSet>
      <dgm:spPr/>
    </dgm:pt>
    <dgm:pt modelId="{BBAB8945-0B00-4547-92CF-AE59FDD0EF39}" type="pres">
      <dgm:prSet presAssocID="{0D51337A-31FA-4717-B2BF-9243F96D2B9B}" presName="linNode" presStyleCnt="0"/>
      <dgm:spPr/>
    </dgm:pt>
    <dgm:pt modelId="{3230722F-B757-4673-BD2F-9D4BAB5CEE8D}" type="pres">
      <dgm:prSet presAssocID="{0D51337A-31FA-4717-B2BF-9243F96D2B9B}" presName="parentText" presStyleLbl="node1" presStyleIdx="0" presStyleCnt="5" custScaleX="277778" custLinFactNeighborX="-80408" custLinFactNeighborY="2916">
        <dgm:presLayoutVars>
          <dgm:chMax val="1"/>
          <dgm:bulletEnabled val="1"/>
        </dgm:presLayoutVars>
      </dgm:prSet>
      <dgm:spPr/>
    </dgm:pt>
    <dgm:pt modelId="{3E4AEBB9-D07D-412D-A9F3-5F50CE85FF20}" type="pres">
      <dgm:prSet presAssocID="{6799645E-F42F-43D8-B2EA-A1377D84D0B3}" presName="sp" presStyleCnt="0"/>
      <dgm:spPr/>
    </dgm:pt>
    <dgm:pt modelId="{C60E4332-AB2E-4201-AF29-E3D9D2CE99DD}" type="pres">
      <dgm:prSet presAssocID="{A7F7584C-6CC5-40A2-9566-2842A5DEA97A}" presName="linNode" presStyleCnt="0"/>
      <dgm:spPr/>
    </dgm:pt>
    <dgm:pt modelId="{8A3FE5E4-2689-4041-B2C5-C63BC276A3EF}" type="pres">
      <dgm:prSet presAssocID="{A7F7584C-6CC5-40A2-9566-2842A5DEA97A}" presName="parentText" presStyleLbl="node1" presStyleIdx="1" presStyleCnt="5" custScaleX="277778" custLinFactNeighborX="-80408" custLinFactNeighborY="3124">
        <dgm:presLayoutVars>
          <dgm:chMax val="1"/>
          <dgm:bulletEnabled val="1"/>
        </dgm:presLayoutVars>
      </dgm:prSet>
      <dgm:spPr/>
    </dgm:pt>
    <dgm:pt modelId="{CF97419B-1653-4404-8A25-A4EB2811914A}" type="pres">
      <dgm:prSet presAssocID="{C41ED6A4-512C-48AB-901D-671B73446005}" presName="sp" presStyleCnt="0"/>
      <dgm:spPr/>
    </dgm:pt>
    <dgm:pt modelId="{74B4E996-D144-43FA-9C7B-5183D295C315}" type="pres">
      <dgm:prSet presAssocID="{51A6936C-668E-4912-B1B4-BA2D45D3F624}" presName="linNode" presStyleCnt="0"/>
      <dgm:spPr/>
    </dgm:pt>
    <dgm:pt modelId="{1C763A21-352A-41D1-A2E2-E305DABA275D}" type="pres">
      <dgm:prSet presAssocID="{51A6936C-668E-4912-B1B4-BA2D45D3F624}" presName="parentText" presStyleLbl="node1" presStyleIdx="2" presStyleCnt="5" custScaleX="277778" custLinFactNeighborX="-80408" custLinFactNeighborY="3124">
        <dgm:presLayoutVars>
          <dgm:chMax val="1"/>
          <dgm:bulletEnabled val="1"/>
        </dgm:presLayoutVars>
      </dgm:prSet>
      <dgm:spPr/>
    </dgm:pt>
    <dgm:pt modelId="{4D3735EA-64D5-44A4-9D60-787BDDA83D1A}" type="pres">
      <dgm:prSet presAssocID="{E68031D9-E3F9-439E-86FC-2A0A3A3988D0}" presName="sp" presStyleCnt="0"/>
      <dgm:spPr/>
    </dgm:pt>
    <dgm:pt modelId="{120DCED0-01FF-429D-8B4B-923E0875F75E}" type="pres">
      <dgm:prSet presAssocID="{928B5CB8-3545-4EE5-8BED-981D3C6157A5}" presName="linNode" presStyleCnt="0"/>
      <dgm:spPr/>
    </dgm:pt>
    <dgm:pt modelId="{B9324B26-5FF5-4FF7-9073-66103CBE8481}" type="pres">
      <dgm:prSet presAssocID="{928B5CB8-3545-4EE5-8BED-981D3C6157A5}" presName="parentText" presStyleLbl="node1" presStyleIdx="3" presStyleCnt="5" custScaleX="277778" custLinFactNeighborX="-80408" custLinFactNeighborY="3124">
        <dgm:presLayoutVars>
          <dgm:chMax val="1"/>
          <dgm:bulletEnabled val="1"/>
        </dgm:presLayoutVars>
      </dgm:prSet>
      <dgm:spPr/>
    </dgm:pt>
    <dgm:pt modelId="{990CC750-A5E3-46D2-B785-E52EC2E3F8A1}" type="pres">
      <dgm:prSet presAssocID="{8EF545BA-8D8A-4813-A428-2F18D76E61FA}" presName="sp" presStyleCnt="0"/>
      <dgm:spPr/>
    </dgm:pt>
    <dgm:pt modelId="{5BEF81F7-30D6-4600-94E1-486CAF65A6F7}" type="pres">
      <dgm:prSet presAssocID="{F430718B-1895-4404-A3EC-3B369C0CF7A1}" presName="linNode" presStyleCnt="0"/>
      <dgm:spPr/>
    </dgm:pt>
    <dgm:pt modelId="{1B64AC48-D6FE-4021-9546-98DF4F5E3F94}" type="pres">
      <dgm:prSet presAssocID="{F430718B-1895-4404-A3EC-3B369C0CF7A1}" presName="parentText" presStyleLbl="node1" presStyleIdx="4" presStyleCnt="5" custScaleX="277778">
        <dgm:presLayoutVars>
          <dgm:chMax val="1"/>
          <dgm:bulletEnabled val="1"/>
        </dgm:presLayoutVars>
      </dgm:prSet>
      <dgm:spPr/>
    </dgm:pt>
  </dgm:ptLst>
  <dgm:cxnLst>
    <dgm:cxn modelId="{A38C1039-CB78-4EBF-844F-7A838983E228}" type="presOf" srcId="{A7F7584C-6CC5-40A2-9566-2842A5DEA97A}" destId="{8A3FE5E4-2689-4041-B2C5-C63BC276A3EF}" srcOrd="0" destOrd="0" presId="urn:microsoft.com/office/officeart/2005/8/layout/vList5"/>
    <dgm:cxn modelId="{D51B6075-27E4-4292-9F89-0CC50DF21ED9}" type="presOf" srcId="{51A6936C-668E-4912-B1B4-BA2D45D3F624}" destId="{1C763A21-352A-41D1-A2E2-E305DABA275D}" srcOrd="0" destOrd="0" presId="urn:microsoft.com/office/officeart/2005/8/layout/vList5"/>
    <dgm:cxn modelId="{9E6BB655-7FE4-4F8D-B1D2-F885E60B8754}" srcId="{81269538-BFC5-48BB-BEA1-D7AF1F385FD5}" destId="{0D51337A-31FA-4717-B2BF-9243F96D2B9B}" srcOrd="0" destOrd="0" parTransId="{A9294D65-F371-46C8-A624-E557E9DF1A30}" sibTransId="{6799645E-F42F-43D8-B2EA-A1377D84D0B3}"/>
    <dgm:cxn modelId="{085D3777-7996-4375-B5FB-BFD96D1BF9E4}" srcId="{81269538-BFC5-48BB-BEA1-D7AF1F385FD5}" destId="{928B5CB8-3545-4EE5-8BED-981D3C6157A5}" srcOrd="3" destOrd="0" parTransId="{8452F8D0-82FD-4609-B6BD-446E31563D8A}" sibTransId="{8EF545BA-8D8A-4813-A428-2F18D76E61FA}"/>
    <dgm:cxn modelId="{53988784-A0E1-4D82-B36B-740DE83EB0C9}" type="presOf" srcId="{81269538-BFC5-48BB-BEA1-D7AF1F385FD5}" destId="{99FD7F24-5BB9-46E8-BB7C-4B477B73B815}" srcOrd="0" destOrd="0" presId="urn:microsoft.com/office/officeart/2005/8/layout/vList5"/>
    <dgm:cxn modelId="{BE8954B6-B499-4BE7-AFE0-51DDF391F5BA}" srcId="{81269538-BFC5-48BB-BEA1-D7AF1F385FD5}" destId="{F430718B-1895-4404-A3EC-3B369C0CF7A1}" srcOrd="4" destOrd="0" parTransId="{54630432-72E5-44B1-B522-EA0FD45E19D4}" sibTransId="{298C6ED4-693D-401C-9419-FADCCDE47A9E}"/>
    <dgm:cxn modelId="{00FFA9BA-BB19-4DC9-80E5-75B6767544CA}" type="presOf" srcId="{F430718B-1895-4404-A3EC-3B369C0CF7A1}" destId="{1B64AC48-D6FE-4021-9546-98DF4F5E3F94}" srcOrd="0" destOrd="0" presId="urn:microsoft.com/office/officeart/2005/8/layout/vList5"/>
    <dgm:cxn modelId="{000FE2BB-9FE6-4965-ADF5-E3E85B644286}" srcId="{81269538-BFC5-48BB-BEA1-D7AF1F385FD5}" destId="{51A6936C-668E-4912-B1B4-BA2D45D3F624}" srcOrd="2" destOrd="0" parTransId="{8F7D40F1-9723-47F5-BFD2-340696378D49}" sibTransId="{E68031D9-E3F9-439E-86FC-2A0A3A3988D0}"/>
    <dgm:cxn modelId="{F68422C1-CD34-4DED-AA4B-85EFFF4FE933}" srcId="{81269538-BFC5-48BB-BEA1-D7AF1F385FD5}" destId="{A7F7584C-6CC5-40A2-9566-2842A5DEA97A}" srcOrd="1" destOrd="0" parTransId="{581272CD-5908-4C17-8E9B-8BF6DCE43C3E}" sibTransId="{C41ED6A4-512C-48AB-901D-671B73446005}"/>
    <dgm:cxn modelId="{02B1C3C3-F2D2-4C80-8962-E0C9B39A6EF4}" type="presOf" srcId="{0D51337A-31FA-4717-B2BF-9243F96D2B9B}" destId="{3230722F-B757-4673-BD2F-9D4BAB5CEE8D}" srcOrd="0" destOrd="0" presId="urn:microsoft.com/office/officeart/2005/8/layout/vList5"/>
    <dgm:cxn modelId="{A44DF6E5-2150-478D-AAB9-24BC6742BCEE}" type="presOf" srcId="{928B5CB8-3545-4EE5-8BED-981D3C6157A5}" destId="{B9324B26-5FF5-4FF7-9073-66103CBE8481}" srcOrd="0" destOrd="0" presId="urn:microsoft.com/office/officeart/2005/8/layout/vList5"/>
    <dgm:cxn modelId="{45435F90-22A5-4C03-B101-FD4577E8A794}" type="presParOf" srcId="{99FD7F24-5BB9-46E8-BB7C-4B477B73B815}" destId="{BBAB8945-0B00-4547-92CF-AE59FDD0EF39}" srcOrd="0" destOrd="0" presId="urn:microsoft.com/office/officeart/2005/8/layout/vList5"/>
    <dgm:cxn modelId="{B399DCC2-FF40-4D75-A2A7-A495D4AF2387}" type="presParOf" srcId="{BBAB8945-0B00-4547-92CF-AE59FDD0EF39}" destId="{3230722F-B757-4673-BD2F-9D4BAB5CEE8D}" srcOrd="0" destOrd="0" presId="urn:microsoft.com/office/officeart/2005/8/layout/vList5"/>
    <dgm:cxn modelId="{26C2F444-58E5-4B3C-A169-EBC64ABE0EE9}" type="presParOf" srcId="{99FD7F24-5BB9-46E8-BB7C-4B477B73B815}" destId="{3E4AEBB9-D07D-412D-A9F3-5F50CE85FF20}" srcOrd="1" destOrd="0" presId="urn:microsoft.com/office/officeart/2005/8/layout/vList5"/>
    <dgm:cxn modelId="{FB2D3183-70C6-44DD-875A-CC09A2C89FEB}" type="presParOf" srcId="{99FD7F24-5BB9-46E8-BB7C-4B477B73B815}" destId="{C60E4332-AB2E-4201-AF29-E3D9D2CE99DD}" srcOrd="2" destOrd="0" presId="urn:microsoft.com/office/officeart/2005/8/layout/vList5"/>
    <dgm:cxn modelId="{B9D84324-BE5B-4514-8201-6B25BE814C19}" type="presParOf" srcId="{C60E4332-AB2E-4201-AF29-E3D9D2CE99DD}" destId="{8A3FE5E4-2689-4041-B2C5-C63BC276A3EF}" srcOrd="0" destOrd="0" presId="urn:microsoft.com/office/officeart/2005/8/layout/vList5"/>
    <dgm:cxn modelId="{902C8576-A8E1-4C1E-B647-4F0EFC878EDE}" type="presParOf" srcId="{99FD7F24-5BB9-46E8-BB7C-4B477B73B815}" destId="{CF97419B-1653-4404-8A25-A4EB2811914A}" srcOrd="3" destOrd="0" presId="urn:microsoft.com/office/officeart/2005/8/layout/vList5"/>
    <dgm:cxn modelId="{C0AE58B2-3BCF-4A17-9962-82AF5DB00A66}" type="presParOf" srcId="{99FD7F24-5BB9-46E8-BB7C-4B477B73B815}" destId="{74B4E996-D144-43FA-9C7B-5183D295C315}" srcOrd="4" destOrd="0" presId="urn:microsoft.com/office/officeart/2005/8/layout/vList5"/>
    <dgm:cxn modelId="{CC23B1CA-2592-479D-988C-BB870D7E9EC9}" type="presParOf" srcId="{74B4E996-D144-43FA-9C7B-5183D295C315}" destId="{1C763A21-352A-41D1-A2E2-E305DABA275D}" srcOrd="0" destOrd="0" presId="urn:microsoft.com/office/officeart/2005/8/layout/vList5"/>
    <dgm:cxn modelId="{933347A6-BCAF-495A-96A7-208A97A1751A}" type="presParOf" srcId="{99FD7F24-5BB9-46E8-BB7C-4B477B73B815}" destId="{4D3735EA-64D5-44A4-9D60-787BDDA83D1A}" srcOrd="5" destOrd="0" presId="urn:microsoft.com/office/officeart/2005/8/layout/vList5"/>
    <dgm:cxn modelId="{677D4939-AE22-4645-A75D-BD07DA38E78F}" type="presParOf" srcId="{99FD7F24-5BB9-46E8-BB7C-4B477B73B815}" destId="{120DCED0-01FF-429D-8B4B-923E0875F75E}" srcOrd="6" destOrd="0" presId="urn:microsoft.com/office/officeart/2005/8/layout/vList5"/>
    <dgm:cxn modelId="{AF6385C2-1319-4602-9D19-9A89E6EBF57F}" type="presParOf" srcId="{120DCED0-01FF-429D-8B4B-923E0875F75E}" destId="{B9324B26-5FF5-4FF7-9073-66103CBE8481}" srcOrd="0" destOrd="0" presId="urn:microsoft.com/office/officeart/2005/8/layout/vList5"/>
    <dgm:cxn modelId="{497DFFAF-0767-4D9C-A409-31FCB9BA7908}" type="presParOf" srcId="{99FD7F24-5BB9-46E8-BB7C-4B477B73B815}" destId="{990CC750-A5E3-46D2-B785-E52EC2E3F8A1}" srcOrd="7" destOrd="0" presId="urn:microsoft.com/office/officeart/2005/8/layout/vList5"/>
    <dgm:cxn modelId="{1E19A757-1EBF-4D95-9C6D-BB087FCE7611}" type="presParOf" srcId="{99FD7F24-5BB9-46E8-BB7C-4B477B73B815}" destId="{5BEF81F7-30D6-4600-94E1-486CAF65A6F7}" srcOrd="8" destOrd="0" presId="urn:microsoft.com/office/officeart/2005/8/layout/vList5"/>
    <dgm:cxn modelId="{79BA32DA-0C77-45E4-95C4-3120876C22BD}" type="presParOf" srcId="{5BEF81F7-30D6-4600-94E1-486CAF65A6F7}" destId="{1B64AC48-D6FE-4021-9546-98DF4F5E3F9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30722F-B757-4673-BD2F-9D4BAB5CEE8D}">
      <dsp:nvSpPr>
        <dsp:cNvPr id="0" name=""/>
        <dsp:cNvSpPr/>
      </dsp:nvSpPr>
      <dsp:spPr>
        <a:xfrm>
          <a:off x="0" y="21399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Why UX/UI Matters</a:t>
          </a:r>
        </a:p>
      </dsp:txBody>
      <dsp:txXfrm>
        <a:off x="33219" y="54618"/>
        <a:ext cx="3972761" cy="614061"/>
      </dsp:txXfrm>
    </dsp:sp>
    <dsp:sp modelId="{8A3FE5E4-2689-4041-B2C5-C63BC276A3EF}">
      <dsp:nvSpPr>
        <dsp:cNvPr id="0" name=""/>
        <dsp:cNvSpPr/>
      </dsp:nvSpPr>
      <dsp:spPr>
        <a:xfrm>
          <a:off x="0" y="737340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UX Principles</a:t>
          </a:r>
        </a:p>
      </dsp:txBody>
      <dsp:txXfrm>
        <a:off x="33219" y="770559"/>
        <a:ext cx="3972761" cy="614061"/>
      </dsp:txXfrm>
    </dsp:sp>
    <dsp:sp modelId="{1C763A21-352A-41D1-A2E2-E305DABA275D}">
      <dsp:nvSpPr>
        <dsp:cNvPr id="0" name=""/>
        <dsp:cNvSpPr/>
      </dsp:nvSpPr>
      <dsp:spPr>
        <a:xfrm>
          <a:off x="0" y="1451864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UI </a:t>
          </a: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Principles</a:t>
          </a:r>
          <a:endParaRPr lang="es-MX" sz="1900" kern="1200" noProof="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3219" y="1485083"/>
        <a:ext cx="3972761" cy="614061"/>
      </dsp:txXfrm>
    </dsp:sp>
    <dsp:sp modelId="{B9324B26-5FF5-4FF7-9073-66103CBE8481}">
      <dsp:nvSpPr>
        <dsp:cNvPr id="0" name=""/>
        <dsp:cNvSpPr/>
      </dsp:nvSpPr>
      <dsp:spPr>
        <a:xfrm>
          <a:off x="0" y="2166389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The UX/UI Workflow in Software Design</a:t>
          </a:r>
        </a:p>
      </dsp:txBody>
      <dsp:txXfrm>
        <a:off x="33219" y="2199608"/>
        <a:ext cx="3972761" cy="614061"/>
      </dsp:txXfrm>
    </dsp:sp>
    <dsp:sp modelId="{1B64AC48-D6FE-4021-9546-98DF4F5E3F94}">
      <dsp:nvSpPr>
        <dsp:cNvPr id="0" name=""/>
        <dsp:cNvSpPr/>
      </dsp:nvSpPr>
      <dsp:spPr>
        <a:xfrm>
          <a:off x="1972" y="2859655"/>
          <a:ext cx="4039199" cy="6804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noProof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Common Pitfalls</a:t>
          </a:r>
        </a:p>
      </dsp:txBody>
      <dsp:txXfrm>
        <a:off x="35191" y="2892874"/>
        <a:ext cx="3972761" cy="6140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Hick’s Law</a:t>
            </a:r>
            <a:r>
              <a:rPr lang="en-US" dirty="0"/>
              <a:t> 🕒</a:t>
            </a:r>
            <a:br>
              <a:rPr lang="en-US" dirty="0"/>
            </a:br>
            <a:r>
              <a:rPr lang="en-US" i="1" dirty="0"/>
              <a:t>The more choices you offer, the longer it takes for users to decide — keep it simple.</a:t>
            </a:r>
            <a:r>
              <a:rPr lang="en-US" dirty="0"/>
              <a:t> </a:t>
            </a:r>
          </a:p>
          <a:p>
            <a:r>
              <a:rPr lang="en-US" b="1" dirty="0"/>
              <a:t>Gestalt Principles</a:t>
            </a:r>
            <a:r>
              <a:rPr lang="en-US" dirty="0"/>
              <a:t> 🔍</a:t>
            </a:r>
            <a:br>
              <a:rPr lang="en-US" dirty="0"/>
            </a:br>
            <a:r>
              <a:rPr lang="en-US" i="1" dirty="0"/>
              <a:t>Users naturally group and interpret elements as a whole, not just as separate parts.</a:t>
            </a:r>
            <a:endParaRPr lang="en-US" dirty="0"/>
          </a:p>
          <a:p>
            <a:r>
              <a:rPr lang="en-US" b="1" dirty="0"/>
              <a:t>Fitts’s Law</a:t>
            </a:r>
            <a:r>
              <a:rPr lang="en-US" dirty="0"/>
              <a:t> 🎯</a:t>
            </a:r>
            <a:br>
              <a:rPr lang="en-US" dirty="0"/>
            </a:br>
            <a:r>
              <a:rPr lang="en-US" i="1" dirty="0"/>
              <a:t>The bigger and closer a target, the faster and easier it is to hit.</a:t>
            </a:r>
            <a:endParaRPr lang="en-US" dirty="0"/>
          </a:p>
          <a:p>
            <a:r>
              <a:rPr lang="en-US" b="1" dirty="0"/>
              <a:t>Jakob’s Law</a:t>
            </a:r>
            <a:r>
              <a:rPr lang="en-US" dirty="0"/>
              <a:t> 📚</a:t>
            </a:r>
            <a:br>
              <a:rPr lang="en-US" dirty="0"/>
            </a:br>
            <a:r>
              <a:rPr lang="en-US" i="1" dirty="0"/>
              <a:t>Users expect your design to work like the sites and apps they already know.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EE60E-651F-40CC-AD73-C00F10CE42B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648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"Most design failures aren’t due to lack of creativity — they’re due to skipping fundamentals."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EEE60E-651F-40CC-AD73-C00F10CE42B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649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217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435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904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372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135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916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260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445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707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661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32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296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5400" noProof="0" dirty="0">
                <a:latin typeface="Rockwell" panose="02060603020205020403" pitchFamily="18" charset="0"/>
              </a:rPr>
              <a:t>Diseño de software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s-MX" sz="24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Ing. Jonathan </a:t>
            </a:r>
            <a:r>
              <a:rPr lang="es-MX" sz="2400" noProof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solis</a:t>
            </a:r>
            <a:r>
              <a:rPr lang="es-MX" sz="24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s-MX" sz="2400" noProof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parajeles</a:t>
            </a:r>
            <a:endParaRPr lang="es-MX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s-MX" sz="2400" noProof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itcr</a:t>
            </a:r>
            <a:endParaRPr lang="es-MX" sz="24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1505-F9DC-AF02-1AE2-CDE3CF56A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Workshop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9D62AC-E3B6-B626-FC25-DE4BAB87F4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746982"/>
            <a:ext cx="6792244" cy="25340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Name tech products you love (or hate) and why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Pick one relatable tech theme </a:t>
            </a:r>
            <a:r>
              <a:rPr lang="en-US" altLang="en-US" sz="1800" dirty="0">
                <a:latin typeface="Arial" panose="020B0604020202020204" pitchFamily="34" charset="0"/>
              </a:rPr>
              <a:t>(app / software)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latin typeface="Arial" panose="020B0604020202020204" pitchFamily="34" charset="0"/>
              </a:rPr>
              <a:t> Sketch a proto-persona (Demographics, pain points, scenarios)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Sketch the idea and vote!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AutoShape 4" descr="The meaning and symbolism of the word - «Workshop»">
            <a:extLst>
              <a:ext uri="{FF2B5EF4-FFF2-40B4-BE49-F238E27FC236}">
                <a16:creationId xmlns:a16="http://schemas.microsoft.com/office/drawing/2014/main" id="{E53FEAE3-431B-4E60-ACE5-FCD72963D4F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The meaning and symbolism of the word - «Workshop»">
            <a:extLst>
              <a:ext uri="{FF2B5EF4-FFF2-40B4-BE49-F238E27FC236}">
                <a16:creationId xmlns:a16="http://schemas.microsoft.com/office/drawing/2014/main" id="{E0BAADE1-E146-67BE-605A-BFD74A5D916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The meaning and symbolism of the word - «Workshop»">
            <a:extLst>
              <a:ext uri="{FF2B5EF4-FFF2-40B4-BE49-F238E27FC236}">
                <a16:creationId xmlns:a16="http://schemas.microsoft.com/office/drawing/2014/main" id="{D32AE50F-992F-264F-111A-5EDDB78056E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0" descr="The meaning and symbolism of the word - «Workshop»">
            <a:extLst>
              <a:ext uri="{FF2B5EF4-FFF2-40B4-BE49-F238E27FC236}">
                <a16:creationId xmlns:a16="http://schemas.microsoft.com/office/drawing/2014/main" id="{5A67EC96-06C2-6288-281F-56EFBF71D8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2" descr="The meaning and symbolism of the word - «Workshop»">
            <a:extLst>
              <a:ext uri="{FF2B5EF4-FFF2-40B4-BE49-F238E27FC236}">
                <a16:creationId xmlns:a16="http://schemas.microsoft.com/office/drawing/2014/main" id="{2869818D-7632-3F94-23DF-B5866AB20D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53200" y="38862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14" descr="The meaning and symbolism of the word - «Workshop»">
            <a:extLst>
              <a:ext uri="{FF2B5EF4-FFF2-40B4-BE49-F238E27FC236}">
                <a16:creationId xmlns:a16="http://schemas.microsoft.com/office/drawing/2014/main" id="{03DBBF7B-83DD-F397-7098-D961A5883F8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705600" y="4038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86C00F-7E1E-122F-6A2E-309E6A4DD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7509" y="152400"/>
            <a:ext cx="4326291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402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Designing Experiences That Work</a:t>
            </a:r>
            <a:endParaRPr lang="es-MX" sz="4400" noProof="0" dirty="0">
              <a:latin typeface="Rockwell" panose="02060603020205020403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4F1745-A55E-4835-88EB-BC637121B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3742253"/>
              </p:ext>
            </p:extLst>
          </p:nvPr>
        </p:nvGraphicFramePr>
        <p:xfrm>
          <a:off x="1141413" y="2249488"/>
          <a:ext cx="4043145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0" name="Picture 2" descr="Mockplus - Free, Online UX Design Tool For Beginners">
            <a:extLst>
              <a:ext uri="{FF2B5EF4-FFF2-40B4-BE49-F238E27FC236}">
                <a16:creationId xmlns:a16="http://schemas.microsoft.com/office/drawing/2014/main" id="{240DCECC-104E-D123-AB4D-659E726FE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409" y="2249488"/>
            <a:ext cx="5410949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4400" dirty="0" err="1">
                <a:latin typeface="Rockwell" panose="02060603020205020403" pitchFamily="18" charset="0"/>
              </a:rPr>
              <a:t>Why</a:t>
            </a:r>
            <a:r>
              <a:rPr lang="es-MX" sz="4400" dirty="0">
                <a:latin typeface="Rockwell" panose="02060603020205020403" pitchFamily="18" charset="0"/>
              </a:rPr>
              <a:t> </a:t>
            </a:r>
            <a:r>
              <a:rPr lang="es-MX" dirty="0">
                <a:latin typeface="Rockwell" panose="02060603020205020403" pitchFamily="18" charset="0"/>
              </a:rPr>
              <a:t>UX/UI </a:t>
            </a:r>
            <a:r>
              <a:rPr lang="es-MX" sz="4400" dirty="0" err="1">
                <a:latin typeface="Rockwell" panose="02060603020205020403" pitchFamily="18" charset="0"/>
              </a:rPr>
              <a:t>matters</a:t>
            </a:r>
            <a:endParaRPr lang="es-MX" sz="4400" noProof="0" dirty="0">
              <a:latin typeface="Rockwell" panose="02060603020205020403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D686FF-FF4E-8A88-E5AA-CB34274FF0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41413" y="2360201"/>
            <a:ext cx="5012740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88% of online users won’t return after a bad experience.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Good design improves engagement, conversions, and loyalty.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UX/UI can be your biggest competitive advantage.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A263E9-3024-741B-B0E5-3D9746F2B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153" y="2097088"/>
            <a:ext cx="5391902" cy="26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097F0-534C-DAC8-8D28-FA340D7EF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446A1-8915-65F5-B39C-0BFA53829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UX Principles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7EC7ECC-FB38-EE49-E15B-E5231988427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41413" y="1835311"/>
            <a:ext cx="4296861" cy="37805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Clarity: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Users instantly understand what to do. 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Consistency: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Predictable patterns build trust.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Accessibility: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Inclusive design works for everyone.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Real-World Mapping: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Interfaces match how people think.</a:t>
            </a: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7D8E84-10C4-51C1-7AA0-943DCC072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8274" y="1668253"/>
            <a:ext cx="6260431" cy="352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718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95308-A952-8B09-3272-322CB02CDB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087C2-19F1-2252-8628-623FC21C5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s-MX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UI </a:t>
            </a:r>
            <a:r>
              <a:rPr lang="en-US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Principles</a:t>
            </a:r>
            <a:endParaRPr lang="es-MX" sz="4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6451ACA-D1A9-1AEE-3ABF-7C2DFDC48D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93750" y="2413337"/>
            <a:ext cx="4137671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 hierarchy guides attention.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Feedback shows system response.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Alignment with brand identity.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layouts adapt to devices.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949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533AA-567B-F40C-1948-1A197B908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814C7-4986-6C99-6110-4E7444843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UX/UI Workflow in Software Design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4EED300-259A-B531-6365-AA2D368538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985632"/>
            <a:ext cx="4224233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Research &amp; user personas.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Wireframes &amp; low-fidelity prototypes. 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Usability testing &amp; iteration.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 handoff to developer.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152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E0F7E-7DAB-E9C5-D3CE-83191F1A2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833A1-035F-2FA0-8E27-E9DC03216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4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Common Pitfalls</a:t>
            </a: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8B1EC3B0-BEA5-0622-F702-2E89D3F8A6B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156163"/>
            <a:ext cx="3746500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Overcomplicating the interface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Inconsistency across screens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Neglecting accessibility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Skipping usability testing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085" name="Picture 13" descr="Common Web Designing Pitfalls and How to Avoid Them – INSYDS//">
            <a:extLst>
              <a:ext uri="{FF2B5EF4-FFF2-40B4-BE49-F238E27FC236}">
                <a16:creationId xmlns:a16="http://schemas.microsoft.com/office/drawing/2014/main" id="{E5E2951A-5292-8399-0A53-AA8523D35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238250"/>
            <a:ext cx="515620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8909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Figma for Your Design Portfolio, Part 2: Building Your Portfolio in Figma">
            <a:extLst>
              <a:ext uri="{FF2B5EF4-FFF2-40B4-BE49-F238E27FC236}">
                <a16:creationId xmlns:a16="http://schemas.microsoft.com/office/drawing/2014/main" id="{6A45FF3F-A099-A921-D4B6-DE5DCAF3F7E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72" name="Picture 4" descr="Figma for Your Design Portfolio, Part 2: Building Your Portfolio in Figma">
            <a:extLst>
              <a:ext uri="{FF2B5EF4-FFF2-40B4-BE49-F238E27FC236}">
                <a16:creationId xmlns:a16="http://schemas.microsoft.com/office/drawing/2014/main" id="{12E10AD7-5A18-D2ED-0068-1D93268D7F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531" y="1892473"/>
            <a:ext cx="3894137" cy="2768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290F67F-0588-8963-F285-FD76C5F6070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Figma</a:t>
            </a:r>
          </a:p>
        </p:txBody>
      </p:sp>
    </p:spTree>
    <p:extLst>
      <p:ext uri="{BB962C8B-B14F-4D97-AF65-F5344CB8AC3E}">
        <p14:creationId xmlns:p14="http://schemas.microsoft.com/office/powerpoint/2010/main" val="3516758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47596-0A96-8A61-5851-EEBB6C1A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Stitch</a:t>
            </a:r>
          </a:p>
        </p:txBody>
      </p:sp>
      <p:sp>
        <p:nvSpPr>
          <p:cNvPr id="4" name="AutoShape 2" descr="Como Usar o Google Stitch para Design de Interface (Mesmo Sem Ser um ...">
            <a:extLst>
              <a:ext uri="{FF2B5EF4-FFF2-40B4-BE49-F238E27FC236}">
                <a16:creationId xmlns:a16="http://schemas.microsoft.com/office/drawing/2014/main" id="{9BE833A4-72A3-960C-7BAE-1808E8FC1B4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Como Usar o Google Stitch para Design de Interface (Mesmo Sem Ser um ...">
            <a:extLst>
              <a:ext uri="{FF2B5EF4-FFF2-40B4-BE49-F238E27FC236}">
                <a16:creationId xmlns:a16="http://schemas.microsoft.com/office/drawing/2014/main" id="{B2A08749-0110-0DA9-0AE1-B014208386D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400800" y="3733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204" name="Picture 12" descr="Google Stitch – 人工智能驱动的UI设计与前端代码生成器 | Online's Tool">
            <a:extLst>
              <a:ext uri="{FF2B5EF4-FFF2-40B4-BE49-F238E27FC236}">
                <a16:creationId xmlns:a16="http://schemas.microsoft.com/office/drawing/2014/main" id="{32A2B516-F3FD-B037-9C45-78C9A2F90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7116" y="1819330"/>
            <a:ext cx="5972968" cy="3828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6635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866CFD-F94E-4AE5-ACEA-86FEC0F48A1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216</TotalTime>
  <Words>321</Words>
  <Application>Microsoft Office PowerPoint</Application>
  <PresentationFormat>Widescreen</PresentationFormat>
  <Paragraphs>47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Rockwell</vt:lpstr>
      <vt:lpstr>Tahoma</vt:lpstr>
      <vt:lpstr>Office 2013 - 2022 Theme</vt:lpstr>
      <vt:lpstr>Diseño de software</vt:lpstr>
      <vt:lpstr>Designing Experiences That Work</vt:lpstr>
      <vt:lpstr>Why UX/UI matters</vt:lpstr>
      <vt:lpstr>UX Principles</vt:lpstr>
      <vt:lpstr>UI Principles</vt:lpstr>
      <vt:lpstr>The UX/UI Workflow in Software Design</vt:lpstr>
      <vt:lpstr>Common Pitfalls</vt:lpstr>
      <vt:lpstr>PowerPoint Presentation</vt:lpstr>
      <vt:lpstr>Stitch</vt:lpstr>
      <vt:lpstr>Workshop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Jonathan Andres Solis Parajeles</dc:creator>
  <cp:lastModifiedBy>Jonathan Andres Solis Parajeles</cp:lastModifiedBy>
  <cp:revision>1</cp:revision>
  <dcterms:created xsi:type="dcterms:W3CDTF">2025-08-14T04:03:43Z</dcterms:created>
  <dcterms:modified xsi:type="dcterms:W3CDTF">2025-08-14T07:40:06Z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